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Cantora One" charset="1" panose="02010602040000000003"/>
      <p:regular r:id="rId12"/>
    </p:embeddedFont>
    <p:embeddedFont>
      <p:font typeface="Nunito" charset="1" panose="00000000000000000000"/>
      <p:regular r:id="rId13"/>
    </p:embeddedFont>
    <p:embeddedFont>
      <p:font typeface="Open Sans" charset="1" panose="00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jpe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0E6"/>
        </a:solidFill>
      </p:bgPr>
    </p:bg>
    <p:spTree>
      <p:nvGrpSpPr>
        <p:cNvPr id="1" name=""/>
        <p:cNvGrpSpPr/>
        <p:nvPr/>
      </p:nvGrpSpPr>
      <p:grpSpPr>
        <a:xfrm>
          <a:off x="0" y="0"/>
          <a:ext cx="0" cy="0"/>
          <a:chOff x="0" y="0"/>
          <a:chExt cx="0" cy="0"/>
        </a:xfrm>
      </p:grpSpPr>
      <p:sp>
        <p:nvSpPr>
          <p:cNvPr name="Freeform 2" id="2"/>
          <p:cNvSpPr/>
          <p:nvPr/>
        </p:nvSpPr>
        <p:spPr>
          <a:xfrm flipH="false" flipV="false" rot="0">
            <a:off x="4252611" y="6937892"/>
            <a:ext cx="9782777" cy="320164"/>
          </a:xfrm>
          <a:custGeom>
            <a:avLst/>
            <a:gdLst/>
            <a:ahLst/>
            <a:cxnLst/>
            <a:rect r="r" b="b" t="t" l="l"/>
            <a:pathLst>
              <a:path h="320164" w="9782777">
                <a:moveTo>
                  <a:pt x="0" y="0"/>
                </a:moveTo>
                <a:lnTo>
                  <a:pt x="9782778" y="0"/>
                </a:lnTo>
                <a:lnTo>
                  <a:pt x="9782778" y="320163"/>
                </a:lnTo>
                <a:lnTo>
                  <a:pt x="0" y="3201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55531">
            <a:off x="14067437" y="4666443"/>
            <a:ext cx="7315200" cy="1582743"/>
          </a:xfrm>
          <a:custGeom>
            <a:avLst/>
            <a:gdLst/>
            <a:ahLst/>
            <a:cxnLst/>
            <a:rect r="r" b="b" t="t" l="l"/>
            <a:pathLst>
              <a:path h="1582743" w="7315200">
                <a:moveTo>
                  <a:pt x="0" y="0"/>
                </a:moveTo>
                <a:lnTo>
                  <a:pt x="7315200" y="0"/>
                </a:lnTo>
                <a:lnTo>
                  <a:pt x="7315200" y="1582743"/>
                </a:lnTo>
                <a:lnTo>
                  <a:pt x="0" y="15827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7143" y="2307820"/>
            <a:ext cx="7315200" cy="1582743"/>
          </a:xfrm>
          <a:custGeom>
            <a:avLst/>
            <a:gdLst/>
            <a:ahLst/>
            <a:cxnLst/>
            <a:rect r="r" b="b" t="t" l="l"/>
            <a:pathLst>
              <a:path h="1582743" w="7315200">
                <a:moveTo>
                  <a:pt x="0" y="0"/>
                </a:moveTo>
                <a:lnTo>
                  <a:pt x="7315200" y="0"/>
                </a:lnTo>
                <a:lnTo>
                  <a:pt x="7315200" y="1582743"/>
                </a:lnTo>
                <a:lnTo>
                  <a:pt x="0" y="15827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55648" y="2000563"/>
            <a:ext cx="17776704" cy="4113376"/>
          </a:xfrm>
          <a:prstGeom prst="rect">
            <a:avLst/>
          </a:prstGeom>
        </p:spPr>
        <p:txBody>
          <a:bodyPr anchor="t" rtlCol="false" tIns="0" lIns="0" bIns="0" rIns="0">
            <a:spAutoFit/>
          </a:bodyPr>
          <a:lstStyle/>
          <a:p>
            <a:pPr algn="ctr">
              <a:lnSpc>
                <a:spcPts val="15857"/>
              </a:lnSpc>
            </a:pPr>
            <a:r>
              <a:rPr lang="en-US" sz="16018">
                <a:solidFill>
                  <a:srgbClr val="323232"/>
                </a:solidFill>
                <a:latin typeface="Cantora One"/>
                <a:ea typeface="Cantora One"/>
                <a:cs typeface="Cantora One"/>
                <a:sym typeface="Cantora One"/>
              </a:rPr>
              <a:t>JEWELERY</a:t>
            </a:r>
          </a:p>
          <a:p>
            <a:pPr algn="ctr">
              <a:lnSpc>
                <a:spcPts val="15857"/>
              </a:lnSpc>
            </a:pPr>
            <a:r>
              <a:rPr lang="en-US" sz="16018">
                <a:solidFill>
                  <a:srgbClr val="323232"/>
                </a:solidFill>
                <a:latin typeface="Cantora One"/>
                <a:ea typeface="Cantora One"/>
                <a:cs typeface="Cantora One"/>
                <a:sym typeface="Cantora One"/>
              </a:rPr>
              <a:t>PRESENTATION</a:t>
            </a:r>
          </a:p>
        </p:txBody>
      </p:sp>
      <p:sp>
        <p:nvSpPr>
          <p:cNvPr name="Freeform 6" id="6"/>
          <p:cNvSpPr/>
          <p:nvPr/>
        </p:nvSpPr>
        <p:spPr>
          <a:xfrm flipH="false" flipV="false" rot="0">
            <a:off x="-323225" y="6637430"/>
            <a:ext cx="4309782" cy="4114800"/>
          </a:xfrm>
          <a:custGeom>
            <a:avLst/>
            <a:gdLst/>
            <a:ahLst/>
            <a:cxnLst/>
            <a:rect r="r" b="b" t="t" l="l"/>
            <a:pathLst>
              <a:path h="4114800" w="4309782">
                <a:moveTo>
                  <a:pt x="0" y="0"/>
                </a:moveTo>
                <a:lnTo>
                  <a:pt x="4309783" y="0"/>
                </a:lnTo>
                <a:lnTo>
                  <a:pt x="430978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true" rot="0">
            <a:off x="14225738" y="-455751"/>
            <a:ext cx="4552267" cy="4346314"/>
          </a:xfrm>
          <a:custGeom>
            <a:avLst/>
            <a:gdLst/>
            <a:ahLst/>
            <a:cxnLst/>
            <a:rect r="r" b="b" t="t" l="l"/>
            <a:pathLst>
              <a:path h="4346314" w="4552267">
                <a:moveTo>
                  <a:pt x="4552267" y="4346314"/>
                </a:moveTo>
                <a:lnTo>
                  <a:pt x="0" y="4346314"/>
                </a:lnTo>
                <a:lnTo>
                  <a:pt x="0" y="0"/>
                </a:lnTo>
                <a:lnTo>
                  <a:pt x="4552267" y="0"/>
                </a:lnTo>
                <a:lnTo>
                  <a:pt x="4552267" y="4346314"/>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5443132" y="8140893"/>
            <a:ext cx="7401737" cy="781585"/>
          </a:xfrm>
          <a:prstGeom prst="rect">
            <a:avLst/>
          </a:prstGeom>
        </p:spPr>
        <p:txBody>
          <a:bodyPr anchor="t" rtlCol="false" tIns="0" lIns="0" bIns="0" rIns="0">
            <a:spAutoFit/>
          </a:bodyPr>
          <a:lstStyle/>
          <a:p>
            <a:pPr algn="ctr">
              <a:lnSpc>
                <a:spcPts val="5885"/>
              </a:lnSpc>
            </a:pPr>
            <a:r>
              <a:rPr lang="en-US" sz="5944">
                <a:solidFill>
                  <a:srgbClr val="323232"/>
                </a:solidFill>
                <a:latin typeface="Cantora One"/>
                <a:ea typeface="Cantora One"/>
                <a:cs typeface="Cantora One"/>
                <a:sym typeface="Cantora One"/>
              </a:rPr>
              <a:t>By : Sidhant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0E6"/>
        </a:solidFill>
      </p:bgPr>
    </p:bg>
    <p:spTree>
      <p:nvGrpSpPr>
        <p:cNvPr id="1" name=""/>
        <p:cNvGrpSpPr/>
        <p:nvPr/>
      </p:nvGrpSpPr>
      <p:grpSpPr>
        <a:xfrm>
          <a:off x="0" y="0"/>
          <a:ext cx="0" cy="0"/>
          <a:chOff x="0" y="0"/>
          <a:chExt cx="0" cy="0"/>
        </a:xfrm>
      </p:grpSpPr>
      <p:grpSp>
        <p:nvGrpSpPr>
          <p:cNvPr name="Group 2" id="2"/>
          <p:cNvGrpSpPr/>
          <p:nvPr/>
        </p:nvGrpSpPr>
        <p:grpSpPr>
          <a:xfrm rot="0">
            <a:off x="6767851" y="-1464392"/>
            <a:ext cx="12656633" cy="6607892"/>
            <a:chOff x="0" y="0"/>
            <a:chExt cx="3333434" cy="1740350"/>
          </a:xfrm>
        </p:grpSpPr>
        <p:sp>
          <p:nvSpPr>
            <p:cNvPr name="Freeform 3" id="3"/>
            <p:cNvSpPr/>
            <p:nvPr/>
          </p:nvSpPr>
          <p:spPr>
            <a:xfrm flipH="false" flipV="false" rot="0">
              <a:off x="0" y="0"/>
              <a:ext cx="3333434" cy="1740350"/>
            </a:xfrm>
            <a:custGeom>
              <a:avLst/>
              <a:gdLst/>
              <a:ahLst/>
              <a:cxnLst/>
              <a:rect r="r" b="b" t="t" l="l"/>
              <a:pathLst>
                <a:path h="1740350" w="3333434">
                  <a:moveTo>
                    <a:pt x="31196" y="0"/>
                  </a:moveTo>
                  <a:lnTo>
                    <a:pt x="3302238" y="0"/>
                  </a:lnTo>
                  <a:cubicBezTo>
                    <a:pt x="3319467" y="0"/>
                    <a:pt x="3333434" y="13967"/>
                    <a:pt x="3333434" y="31196"/>
                  </a:cubicBezTo>
                  <a:lnTo>
                    <a:pt x="3333434" y="1709154"/>
                  </a:lnTo>
                  <a:cubicBezTo>
                    <a:pt x="3333434" y="1726383"/>
                    <a:pt x="3319467" y="1740350"/>
                    <a:pt x="3302238" y="1740350"/>
                  </a:cubicBezTo>
                  <a:lnTo>
                    <a:pt x="31196" y="1740350"/>
                  </a:lnTo>
                  <a:cubicBezTo>
                    <a:pt x="13967" y="1740350"/>
                    <a:pt x="0" y="1726383"/>
                    <a:pt x="0" y="1709154"/>
                  </a:cubicBezTo>
                  <a:lnTo>
                    <a:pt x="0" y="31196"/>
                  </a:lnTo>
                  <a:cubicBezTo>
                    <a:pt x="0" y="13967"/>
                    <a:pt x="13967" y="0"/>
                    <a:pt x="31196" y="0"/>
                  </a:cubicBezTo>
                  <a:close/>
                </a:path>
              </a:pathLst>
            </a:custGeom>
            <a:solidFill>
              <a:srgbClr val="21575B"/>
            </a:solidFill>
          </p:spPr>
        </p:sp>
        <p:sp>
          <p:nvSpPr>
            <p:cNvPr name="TextBox 4" id="4"/>
            <p:cNvSpPr txBox="true"/>
            <p:nvPr/>
          </p:nvSpPr>
          <p:spPr>
            <a:xfrm>
              <a:off x="0" y="-47625"/>
              <a:ext cx="3333434" cy="1787975"/>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1080171" y="1028700"/>
            <a:ext cx="5693393" cy="8025785"/>
            <a:chOff x="0" y="0"/>
            <a:chExt cx="882056" cy="1243404"/>
          </a:xfrm>
        </p:grpSpPr>
        <p:sp>
          <p:nvSpPr>
            <p:cNvPr name="Freeform 6" id="6"/>
            <p:cNvSpPr/>
            <p:nvPr/>
          </p:nvSpPr>
          <p:spPr>
            <a:xfrm flipH="false" flipV="false" rot="0">
              <a:off x="0" y="0"/>
              <a:ext cx="882056" cy="1243404"/>
            </a:xfrm>
            <a:custGeom>
              <a:avLst/>
              <a:gdLst/>
              <a:ahLst/>
              <a:cxnLst/>
              <a:rect r="r" b="b" t="t" l="l"/>
              <a:pathLst>
                <a:path h="1243404" w="882056">
                  <a:moveTo>
                    <a:pt x="294177" y="19070"/>
                  </a:moveTo>
                  <a:cubicBezTo>
                    <a:pt x="339252" y="7556"/>
                    <a:pt x="390808" y="0"/>
                    <a:pt x="441265" y="0"/>
                  </a:cubicBezTo>
                  <a:cubicBezTo>
                    <a:pt x="491724" y="0"/>
                    <a:pt x="540278" y="6476"/>
                    <a:pt x="585022" y="17990"/>
                  </a:cubicBezTo>
                  <a:cubicBezTo>
                    <a:pt x="585975" y="18350"/>
                    <a:pt x="586927" y="18350"/>
                    <a:pt x="587878" y="18710"/>
                  </a:cubicBezTo>
                  <a:cubicBezTo>
                    <a:pt x="755911" y="64765"/>
                    <a:pt x="879676" y="186379"/>
                    <a:pt x="882056" y="338067"/>
                  </a:cubicBezTo>
                  <a:lnTo>
                    <a:pt x="882056" y="1243404"/>
                  </a:lnTo>
                  <a:lnTo>
                    <a:pt x="0" y="1243404"/>
                  </a:lnTo>
                  <a:lnTo>
                    <a:pt x="0" y="338739"/>
                  </a:lnTo>
                  <a:cubicBezTo>
                    <a:pt x="2380" y="185660"/>
                    <a:pt x="124240" y="64045"/>
                    <a:pt x="294177" y="19070"/>
                  </a:cubicBezTo>
                  <a:close/>
                </a:path>
              </a:pathLst>
            </a:custGeom>
            <a:blipFill>
              <a:blip r:embed="rId2"/>
              <a:stretch>
                <a:fillRect l="-6386" t="0" r="-6386" b="0"/>
              </a:stretch>
            </a:blipFill>
          </p:spPr>
        </p:sp>
      </p:grpSp>
      <p:sp>
        <p:nvSpPr>
          <p:cNvPr name="Freeform 7" id="7"/>
          <p:cNvSpPr/>
          <p:nvPr/>
        </p:nvSpPr>
        <p:spPr>
          <a:xfrm flipH="false" flipV="false" rot="0">
            <a:off x="6051137" y="5415954"/>
            <a:ext cx="4774557" cy="4114800"/>
          </a:xfrm>
          <a:custGeom>
            <a:avLst/>
            <a:gdLst/>
            <a:ahLst/>
            <a:cxnLst/>
            <a:rect r="r" b="b" t="t" l="l"/>
            <a:pathLst>
              <a:path h="4114800" w="4774557">
                <a:moveTo>
                  <a:pt x="0" y="0"/>
                </a:moveTo>
                <a:lnTo>
                  <a:pt x="4774557" y="0"/>
                </a:lnTo>
                <a:lnTo>
                  <a:pt x="477455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512860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1049787" y="1725254"/>
            <a:ext cx="5503929" cy="2217891"/>
          </a:xfrm>
          <a:prstGeom prst="rect">
            <a:avLst/>
          </a:prstGeom>
        </p:spPr>
        <p:txBody>
          <a:bodyPr anchor="t" rtlCol="false" tIns="0" lIns="0" bIns="0" rIns="0">
            <a:spAutoFit/>
          </a:bodyPr>
          <a:lstStyle/>
          <a:p>
            <a:pPr algn="l">
              <a:lnSpc>
                <a:spcPts val="8997"/>
              </a:lnSpc>
              <a:spcBef>
                <a:spcPct val="0"/>
              </a:spcBef>
            </a:pPr>
            <a:r>
              <a:rPr lang="en-US" sz="6427">
                <a:solidFill>
                  <a:srgbClr val="FFFFFF"/>
                </a:solidFill>
                <a:latin typeface="Cantora One"/>
                <a:ea typeface="Cantora One"/>
                <a:cs typeface="Cantora One"/>
                <a:sym typeface="Cantora One"/>
              </a:rPr>
              <a:t>PROJECT OVERVIEW</a:t>
            </a:r>
          </a:p>
        </p:txBody>
      </p:sp>
      <p:sp>
        <p:nvSpPr>
          <p:cNvPr name="TextBox 10" id="10"/>
          <p:cNvSpPr txBox="true"/>
          <p:nvPr/>
        </p:nvSpPr>
        <p:spPr>
          <a:xfrm rot="0">
            <a:off x="8438416" y="6143029"/>
            <a:ext cx="8556290" cy="2613025"/>
          </a:xfrm>
          <a:prstGeom prst="rect">
            <a:avLst/>
          </a:prstGeom>
        </p:spPr>
        <p:txBody>
          <a:bodyPr anchor="t" rtlCol="false" tIns="0" lIns="0" bIns="0" rIns="0">
            <a:spAutoFit/>
          </a:bodyPr>
          <a:lstStyle/>
          <a:p>
            <a:pPr algn="l">
              <a:lnSpc>
                <a:spcPts val="3499"/>
              </a:lnSpc>
              <a:spcBef>
                <a:spcPct val="0"/>
              </a:spcBef>
            </a:pPr>
            <a:r>
              <a:rPr lang="en-US" sz="2499">
                <a:solidFill>
                  <a:srgbClr val="000000"/>
                </a:solidFill>
                <a:latin typeface="Nunito"/>
                <a:ea typeface="Nunito"/>
                <a:cs typeface="Nunito"/>
                <a:sym typeface="Nunito"/>
              </a:rPr>
              <a:t>Peak Jewelicious is a fashion jewellery project focused on offering elegant, anti-tarnish, and affordable jewellery for modern customers. The project aims to create stylish accessories that combine contemporary trends with timeless designs, making them suitable for everyday wear as well as special occasions.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0E6"/>
        </a:solidFill>
      </p:bgPr>
    </p:bg>
    <p:spTree>
      <p:nvGrpSpPr>
        <p:cNvPr id="1" name=""/>
        <p:cNvGrpSpPr/>
        <p:nvPr/>
      </p:nvGrpSpPr>
      <p:grpSpPr>
        <a:xfrm>
          <a:off x="0" y="0"/>
          <a:ext cx="0" cy="0"/>
          <a:chOff x="0" y="0"/>
          <a:chExt cx="0" cy="0"/>
        </a:xfrm>
      </p:grpSpPr>
      <p:grpSp>
        <p:nvGrpSpPr>
          <p:cNvPr name="Group 2" id="2"/>
          <p:cNvGrpSpPr/>
          <p:nvPr/>
        </p:nvGrpSpPr>
        <p:grpSpPr>
          <a:xfrm rot="0">
            <a:off x="0" y="5928736"/>
            <a:ext cx="18288000" cy="5949502"/>
            <a:chOff x="0" y="0"/>
            <a:chExt cx="4816593" cy="1566947"/>
          </a:xfrm>
        </p:grpSpPr>
        <p:sp>
          <p:nvSpPr>
            <p:cNvPr name="Freeform 3" id="3"/>
            <p:cNvSpPr/>
            <p:nvPr/>
          </p:nvSpPr>
          <p:spPr>
            <a:xfrm flipH="false" flipV="false" rot="0">
              <a:off x="0" y="0"/>
              <a:ext cx="4816592" cy="1566947"/>
            </a:xfrm>
            <a:custGeom>
              <a:avLst/>
              <a:gdLst/>
              <a:ahLst/>
              <a:cxnLst/>
              <a:rect r="r" b="b" t="t" l="l"/>
              <a:pathLst>
                <a:path h="1566947" w="4816592">
                  <a:moveTo>
                    <a:pt x="42333" y="0"/>
                  </a:moveTo>
                  <a:lnTo>
                    <a:pt x="4774259" y="0"/>
                  </a:lnTo>
                  <a:cubicBezTo>
                    <a:pt x="4785487" y="0"/>
                    <a:pt x="4796254" y="4460"/>
                    <a:pt x="4804193" y="12399"/>
                  </a:cubicBezTo>
                  <a:cubicBezTo>
                    <a:pt x="4812132" y="20338"/>
                    <a:pt x="4816592" y="31106"/>
                    <a:pt x="4816592" y="42333"/>
                  </a:cubicBezTo>
                  <a:lnTo>
                    <a:pt x="4816592" y="1524614"/>
                  </a:lnTo>
                  <a:cubicBezTo>
                    <a:pt x="4816592" y="1535841"/>
                    <a:pt x="4812132" y="1546609"/>
                    <a:pt x="4804193" y="1554548"/>
                  </a:cubicBezTo>
                  <a:cubicBezTo>
                    <a:pt x="4796254" y="1562487"/>
                    <a:pt x="4785487" y="1566947"/>
                    <a:pt x="4774259" y="1566947"/>
                  </a:cubicBezTo>
                  <a:lnTo>
                    <a:pt x="42333" y="1566947"/>
                  </a:lnTo>
                  <a:cubicBezTo>
                    <a:pt x="31106" y="1566947"/>
                    <a:pt x="20338" y="1562487"/>
                    <a:pt x="12399" y="1554548"/>
                  </a:cubicBezTo>
                  <a:cubicBezTo>
                    <a:pt x="4460" y="1546609"/>
                    <a:pt x="0" y="1535841"/>
                    <a:pt x="0" y="1524614"/>
                  </a:cubicBezTo>
                  <a:lnTo>
                    <a:pt x="0" y="42333"/>
                  </a:lnTo>
                  <a:cubicBezTo>
                    <a:pt x="0" y="31106"/>
                    <a:pt x="4460" y="20338"/>
                    <a:pt x="12399" y="12399"/>
                  </a:cubicBezTo>
                  <a:cubicBezTo>
                    <a:pt x="20338" y="4460"/>
                    <a:pt x="31106" y="0"/>
                    <a:pt x="42333" y="0"/>
                  </a:cubicBezTo>
                  <a:close/>
                </a:path>
              </a:pathLst>
            </a:custGeom>
            <a:solidFill>
              <a:srgbClr val="184549"/>
            </a:solidFill>
          </p:spPr>
        </p:sp>
        <p:sp>
          <p:nvSpPr>
            <p:cNvPr name="TextBox 4" id="4"/>
            <p:cNvSpPr txBox="true"/>
            <p:nvPr/>
          </p:nvSpPr>
          <p:spPr>
            <a:xfrm>
              <a:off x="0" y="-47625"/>
              <a:ext cx="4816593" cy="1614572"/>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1028700" y="2995819"/>
            <a:ext cx="5124821" cy="6262481"/>
            <a:chOff x="0" y="0"/>
            <a:chExt cx="1349747" cy="1649378"/>
          </a:xfrm>
        </p:grpSpPr>
        <p:sp>
          <p:nvSpPr>
            <p:cNvPr name="Freeform 6" id="6"/>
            <p:cNvSpPr/>
            <p:nvPr/>
          </p:nvSpPr>
          <p:spPr>
            <a:xfrm flipH="false" flipV="false" rot="0">
              <a:off x="0" y="0"/>
              <a:ext cx="1349747" cy="1649378"/>
            </a:xfrm>
            <a:custGeom>
              <a:avLst/>
              <a:gdLst/>
              <a:ahLst/>
              <a:cxnLst/>
              <a:rect r="r" b="b" t="t" l="l"/>
              <a:pathLst>
                <a:path h="1649378" w="1349747">
                  <a:moveTo>
                    <a:pt x="74023" y="0"/>
                  </a:moveTo>
                  <a:lnTo>
                    <a:pt x="1275724" y="0"/>
                  </a:lnTo>
                  <a:cubicBezTo>
                    <a:pt x="1316606" y="0"/>
                    <a:pt x="1349747" y="33141"/>
                    <a:pt x="1349747" y="74023"/>
                  </a:cubicBezTo>
                  <a:lnTo>
                    <a:pt x="1349747" y="1575355"/>
                  </a:lnTo>
                  <a:cubicBezTo>
                    <a:pt x="1349747" y="1594987"/>
                    <a:pt x="1341948" y="1613815"/>
                    <a:pt x="1328066" y="1627697"/>
                  </a:cubicBezTo>
                  <a:cubicBezTo>
                    <a:pt x="1314184" y="1641579"/>
                    <a:pt x="1295356" y="1649378"/>
                    <a:pt x="1275724" y="1649378"/>
                  </a:cubicBezTo>
                  <a:lnTo>
                    <a:pt x="74023" y="1649378"/>
                  </a:lnTo>
                  <a:cubicBezTo>
                    <a:pt x="33141" y="1649378"/>
                    <a:pt x="0" y="1616236"/>
                    <a:pt x="0" y="1575355"/>
                  </a:cubicBezTo>
                  <a:lnTo>
                    <a:pt x="0" y="74023"/>
                  </a:lnTo>
                  <a:cubicBezTo>
                    <a:pt x="0" y="33141"/>
                    <a:pt x="33141" y="0"/>
                    <a:pt x="74023" y="0"/>
                  </a:cubicBezTo>
                  <a:close/>
                </a:path>
              </a:pathLst>
            </a:custGeom>
            <a:solidFill>
              <a:srgbClr val="21575B"/>
            </a:solidFill>
          </p:spPr>
        </p:sp>
        <p:sp>
          <p:nvSpPr>
            <p:cNvPr name="TextBox 7" id="7"/>
            <p:cNvSpPr txBox="true"/>
            <p:nvPr/>
          </p:nvSpPr>
          <p:spPr>
            <a:xfrm>
              <a:off x="0" y="-38100"/>
              <a:ext cx="1349747" cy="1687478"/>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6583410" y="2995819"/>
            <a:ext cx="5124821" cy="6262481"/>
            <a:chOff x="0" y="0"/>
            <a:chExt cx="1349747" cy="1649378"/>
          </a:xfrm>
        </p:grpSpPr>
        <p:sp>
          <p:nvSpPr>
            <p:cNvPr name="Freeform 9" id="9"/>
            <p:cNvSpPr/>
            <p:nvPr/>
          </p:nvSpPr>
          <p:spPr>
            <a:xfrm flipH="false" flipV="false" rot="0">
              <a:off x="0" y="0"/>
              <a:ext cx="1349747" cy="1649378"/>
            </a:xfrm>
            <a:custGeom>
              <a:avLst/>
              <a:gdLst/>
              <a:ahLst/>
              <a:cxnLst/>
              <a:rect r="r" b="b" t="t" l="l"/>
              <a:pathLst>
                <a:path h="1649378" w="1349747">
                  <a:moveTo>
                    <a:pt x="74023" y="0"/>
                  </a:moveTo>
                  <a:lnTo>
                    <a:pt x="1275724" y="0"/>
                  </a:lnTo>
                  <a:cubicBezTo>
                    <a:pt x="1316606" y="0"/>
                    <a:pt x="1349747" y="33141"/>
                    <a:pt x="1349747" y="74023"/>
                  </a:cubicBezTo>
                  <a:lnTo>
                    <a:pt x="1349747" y="1575355"/>
                  </a:lnTo>
                  <a:cubicBezTo>
                    <a:pt x="1349747" y="1594987"/>
                    <a:pt x="1341948" y="1613815"/>
                    <a:pt x="1328066" y="1627697"/>
                  </a:cubicBezTo>
                  <a:cubicBezTo>
                    <a:pt x="1314184" y="1641579"/>
                    <a:pt x="1295356" y="1649378"/>
                    <a:pt x="1275724" y="1649378"/>
                  </a:cubicBezTo>
                  <a:lnTo>
                    <a:pt x="74023" y="1649378"/>
                  </a:lnTo>
                  <a:cubicBezTo>
                    <a:pt x="33141" y="1649378"/>
                    <a:pt x="0" y="1616236"/>
                    <a:pt x="0" y="1575355"/>
                  </a:cubicBezTo>
                  <a:lnTo>
                    <a:pt x="0" y="74023"/>
                  </a:lnTo>
                  <a:cubicBezTo>
                    <a:pt x="0" y="33141"/>
                    <a:pt x="33141" y="0"/>
                    <a:pt x="74023" y="0"/>
                  </a:cubicBezTo>
                  <a:close/>
                </a:path>
              </a:pathLst>
            </a:custGeom>
            <a:solidFill>
              <a:srgbClr val="21575B"/>
            </a:solidFill>
          </p:spPr>
        </p:sp>
        <p:sp>
          <p:nvSpPr>
            <p:cNvPr name="TextBox 10" id="10"/>
            <p:cNvSpPr txBox="true"/>
            <p:nvPr/>
          </p:nvSpPr>
          <p:spPr>
            <a:xfrm>
              <a:off x="0" y="-38100"/>
              <a:ext cx="1349747" cy="1687478"/>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2134479" y="2995819"/>
            <a:ext cx="5124821" cy="6262481"/>
            <a:chOff x="0" y="0"/>
            <a:chExt cx="1349747" cy="1649378"/>
          </a:xfrm>
        </p:grpSpPr>
        <p:sp>
          <p:nvSpPr>
            <p:cNvPr name="Freeform 12" id="12"/>
            <p:cNvSpPr/>
            <p:nvPr/>
          </p:nvSpPr>
          <p:spPr>
            <a:xfrm flipH="false" flipV="false" rot="0">
              <a:off x="0" y="0"/>
              <a:ext cx="1349747" cy="1649378"/>
            </a:xfrm>
            <a:custGeom>
              <a:avLst/>
              <a:gdLst/>
              <a:ahLst/>
              <a:cxnLst/>
              <a:rect r="r" b="b" t="t" l="l"/>
              <a:pathLst>
                <a:path h="1649378" w="1349747">
                  <a:moveTo>
                    <a:pt x="74023" y="0"/>
                  </a:moveTo>
                  <a:lnTo>
                    <a:pt x="1275724" y="0"/>
                  </a:lnTo>
                  <a:cubicBezTo>
                    <a:pt x="1316606" y="0"/>
                    <a:pt x="1349747" y="33141"/>
                    <a:pt x="1349747" y="74023"/>
                  </a:cubicBezTo>
                  <a:lnTo>
                    <a:pt x="1349747" y="1575355"/>
                  </a:lnTo>
                  <a:cubicBezTo>
                    <a:pt x="1349747" y="1594987"/>
                    <a:pt x="1341948" y="1613815"/>
                    <a:pt x="1328066" y="1627697"/>
                  </a:cubicBezTo>
                  <a:cubicBezTo>
                    <a:pt x="1314184" y="1641579"/>
                    <a:pt x="1295356" y="1649378"/>
                    <a:pt x="1275724" y="1649378"/>
                  </a:cubicBezTo>
                  <a:lnTo>
                    <a:pt x="74023" y="1649378"/>
                  </a:lnTo>
                  <a:cubicBezTo>
                    <a:pt x="33141" y="1649378"/>
                    <a:pt x="0" y="1616236"/>
                    <a:pt x="0" y="1575355"/>
                  </a:cubicBezTo>
                  <a:lnTo>
                    <a:pt x="0" y="74023"/>
                  </a:lnTo>
                  <a:cubicBezTo>
                    <a:pt x="0" y="33141"/>
                    <a:pt x="33141" y="0"/>
                    <a:pt x="74023" y="0"/>
                  </a:cubicBezTo>
                  <a:close/>
                </a:path>
              </a:pathLst>
            </a:custGeom>
            <a:solidFill>
              <a:srgbClr val="21575B"/>
            </a:solidFill>
          </p:spPr>
        </p:sp>
        <p:sp>
          <p:nvSpPr>
            <p:cNvPr name="TextBox 13" id="13"/>
            <p:cNvSpPr txBox="true"/>
            <p:nvPr/>
          </p:nvSpPr>
          <p:spPr>
            <a:xfrm>
              <a:off x="0" y="-38100"/>
              <a:ext cx="1349747" cy="1687478"/>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485120" y="3364351"/>
            <a:ext cx="4211981" cy="421198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16666" r="0" b="-16666"/>
              </a:stretch>
            </a:blipFill>
          </p:spPr>
        </p:sp>
      </p:grpSp>
      <p:grpSp>
        <p:nvGrpSpPr>
          <p:cNvPr name="Group 16" id="16"/>
          <p:cNvGrpSpPr/>
          <p:nvPr/>
        </p:nvGrpSpPr>
        <p:grpSpPr>
          <a:xfrm rot="0">
            <a:off x="7038010" y="3364351"/>
            <a:ext cx="4211981" cy="4211981"/>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0" t="-24999" r="0" b="-25000"/>
              </a:stretch>
            </a:blipFill>
          </p:spPr>
        </p:sp>
      </p:grpSp>
      <p:grpSp>
        <p:nvGrpSpPr>
          <p:cNvPr name="Group 18" id="18"/>
          <p:cNvGrpSpPr/>
          <p:nvPr/>
        </p:nvGrpSpPr>
        <p:grpSpPr>
          <a:xfrm rot="0">
            <a:off x="12594057" y="3364351"/>
            <a:ext cx="4211981" cy="4211981"/>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0" r="0" b="-77717"/>
              </a:stretch>
            </a:blipFill>
          </p:spPr>
        </p:sp>
      </p:grpSp>
      <p:sp>
        <p:nvSpPr>
          <p:cNvPr name="Freeform 20" id="20"/>
          <p:cNvSpPr/>
          <p:nvPr/>
        </p:nvSpPr>
        <p:spPr>
          <a:xfrm flipH="false" flipV="false" rot="-10800000">
            <a:off x="15390352" y="1813936"/>
            <a:ext cx="3329247" cy="4114800"/>
          </a:xfrm>
          <a:custGeom>
            <a:avLst/>
            <a:gdLst/>
            <a:ahLst/>
            <a:cxnLst/>
            <a:rect r="r" b="b" t="t" l="l"/>
            <a:pathLst>
              <a:path h="4114800" w="3329247">
                <a:moveTo>
                  <a:pt x="0" y="0"/>
                </a:moveTo>
                <a:lnTo>
                  <a:pt x="3329248" y="0"/>
                </a:lnTo>
                <a:lnTo>
                  <a:pt x="33292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true" flipV="false" rot="-10800000">
            <a:off x="-432012" y="1813936"/>
            <a:ext cx="3329247" cy="4114800"/>
          </a:xfrm>
          <a:custGeom>
            <a:avLst/>
            <a:gdLst/>
            <a:ahLst/>
            <a:cxnLst/>
            <a:rect r="r" b="b" t="t" l="l"/>
            <a:pathLst>
              <a:path h="4114800" w="3329247">
                <a:moveTo>
                  <a:pt x="3329247" y="0"/>
                </a:moveTo>
                <a:lnTo>
                  <a:pt x="0" y="0"/>
                </a:lnTo>
                <a:lnTo>
                  <a:pt x="0" y="4114800"/>
                </a:lnTo>
                <a:lnTo>
                  <a:pt x="3329247" y="4114800"/>
                </a:lnTo>
                <a:lnTo>
                  <a:pt x="332924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6153521" y="885825"/>
            <a:ext cx="5980957" cy="1358313"/>
          </a:xfrm>
          <a:prstGeom prst="rect">
            <a:avLst/>
          </a:prstGeom>
        </p:spPr>
        <p:txBody>
          <a:bodyPr anchor="t" rtlCol="false" tIns="0" lIns="0" bIns="0" rIns="0">
            <a:spAutoFit/>
          </a:bodyPr>
          <a:lstStyle/>
          <a:p>
            <a:pPr algn="ctr">
              <a:lnSpc>
                <a:spcPts val="11232"/>
              </a:lnSpc>
              <a:spcBef>
                <a:spcPct val="0"/>
              </a:spcBef>
            </a:pPr>
            <a:r>
              <a:rPr lang="en-US" sz="8023">
                <a:solidFill>
                  <a:srgbClr val="000000"/>
                </a:solidFill>
                <a:latin typeface="Cantora One"/>
                <a:ea typeface="Cantora One"/>
                <a:cs typeface="Cantora One"/>
                <a:sym typeface="Cantora One"/>
              </a:rPr>
              <a:t>COLLECTION</a:t>
            </a:r>
          </a:p>
        </p:txBody>
      </p:sp>
      <p:sp>
        <p:nvSpPr>
          <p:cNvPr name="TextBox 23" id="23"/>
          <p:cNvSpPr txBox="true"/>
          <p:nvPr/>
        </p:nvSpPr>
        <p:spPr>
          <a:xfrm rot="0">
            <a:off x="1750728" y="7893532"/>
            <a:ext cx="3680765" cy="679450"/>
          </a:xfrm>
          <a:prstGeom prst="rect">
            <a:avLst/>
          </a:prstGeom>
        </p:spPr>
        <p:txBody>
          <a:bodyPr anchor="t" rtlCol="false" tIns="0" lIns="0" bIns="0" rIns="0">
            <a:spAutoFit/>
          </a:bodyPr>
          <a:lstStyle/>
          <a:p>
            <a:pPr algn="ctr">
              <a:lnSpc>
                <a:spcPts val="5599"/>
              </a:lnSpc>
              <a:spcBef>
                <a:spcPct val="0"/>
              </a:spcBef>
            </a:pPr>
            <a:r>
              <a:rPr lang="en-US" sz="3999">
                <a:solidFill>
                  <a:srgbClr val="F8F0E6"/>
                </a:solidFill>
                <a:latin typeface="Cantora One"/>
                <a:ea typeface="Cantora One"/>
                <a:cs typeface="Cantora One"/>
                <a:sym typeface="Cantora One"/>
              </a:rPr>
              <a:t>Bella Heart Set</a:t>
            </a:r>
          </a:p>
        </p:txBody>
      </p:sp>
      <p:sp>
        <p:nvSpPr>
          <p:cNvPr name="TextBox 24" id="24"/>
          <p:cNvSpPr txBox="true"/>
          <p:nvPr/>
        </p:nvSpPr>
        <p:spPr>
          <a:xfrm rot="0">
            <a:off x="6488241" y="7893532"/>
            <a:ext cx="5219991" cy="679450"/>
          </a:xfrm>
          <a:prstGeom prst="rect">
            <a:avLst/>
          </a:prstGeom>
        </p:spPr>
        <p:txBody>
          <a:bodyPr anchor="t" rtlCol="false" tIns="0" lIns="0" bIns="0" rIns="0">
            <a:spAutoFit/>
          </a:bodyPr>
          <a:lstStyle/>
          <a:p>
            <a:pPr algn="ctr">
              <a:lnSpc>
                <a:spcPts val="5599"/>
              </a:lnSpc>
              <a:spcBef>
                <a:spcPct val="0"/>
              </a:spcBef>
            </a:pPr>
            <a:r>
              <a:rPr lang="en-US" sz="3999">
                <a:solidFill>
                  <a:srgbClr val="F8F0E6"/>
                </a:solidFill>
                <a:latin typeface="Cantora One"/>
                <a:ea typeface="Cantora One"/>
                <a:cs typeface="Cantora One"/>
                <a:sym typeface="Cantora One"/>
              </a:rPr>
              <a:t>Love Charm Bracelet</a:t>
            </a:r>
          </a:p>
        </p:txBody>
      </p:sp>
      <p:sp>
        <p:nvSpPr>
          <p:cNvPr name="TextBox 25" id="25"/>
          <p:cNvSpPr txBox="true"/>
          <p:nvPr/>
        </p:nvSpPr>
        <p:spPr>
          <a:xfrm rot="0">
            <a:off x="12594057" y="7893532"/>
            <a:ext cx="3956182" cy="679450"/>
          </a:xfrm>
          <a:prstGeom prst="rect">
            <a:avLst/>
          </a:prstGeom>
        </p:spPr>
        <p:txBody>
          <a:bodyPr anchor="t" rtlCol="false" tIns="0" lIns="0" bIns="0" rIns="0">
            <a:spAutoFit/>
          </a:bodyPr>
          <a:lstStyle/>
          <a:p>
            <a:pPr algn="ctr">
              <a:lnSpc>
                <a:spcPts val="5599"/>
              </a:lnSpc>
              <a:spcBef>
                <a:spcPct val="0"/>
              </a:spcBef>
            </a:pPr>
            <a:r>
              <a:rPr lang="en-US" sz="3999">
                <a:solidFill>
                  <a:srgbClr val="F8F0E6"/>
                </a:solidFill>
                <a:latin typeface="Cantora One"/>
                <a:ea typeface="Cantora One"/>
                <a:cs typeface="Cantora One"/>
                <a:sym typeface="Cantora One"/>
              </a:rPr>
              <a:t>Minimal Muse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0E6"/>
        </a:solidFill>
      </p:bgPr>
    </p:bg>
    <p:spTree>
      <p:nvGrpSpPr>
        <p:cNvPr id="1" name=""/>
        <p:cNvGrpSpPr/>
        <p:nvPr/>
      </p:nvGrpSpPr>
      <p:grpSpPr>
        <a:xfrm>
          <a:off x="0" y="0"/>
          <a:ext cx="0" cy="0"/>
          <a:chOff x="0" y="0"/>
          <a:chExt cx="0" cy="0"/>
        </a:xfrm>
      </p:grpSpPr>
      <p:grpSp>
        <p:nvGrpSpPr>
          <p:cNvPr name="Group 2" id="2"/>
          <p:cNvGrpSpPr/>
          <p:nvPr/>
        </p:nvGrpSpPr>
        <p:grpSpPr>
          <a:xfrm rot="0">
            <a:off x="-1941842" y="-1083737"/>
            <a:ext cx="9604981" cy="6607892"/>
            <a:chOff x="0" y="0"/>
            <a:chExt cx="2529707" cy="1740350"/>
          </a:xfrm>
        </p:grpSpPr>
        <p:sp>
          <p:nvSpPr>
            <p:cNvPr name="Freeform 3" id="3"/>
            <p:cNvSpPr/>
            <p:nvPr/>
          </p:nvSpPr>
          <p:spPr>
            <a:xfrm flipH="false" flipV="false" rot="0">
              <a:off x="0" y="0"/>
              <a:ext cx="2529707" cy="1740350"/>
            </a:xfrm>
            <a:custGeom>
              <a:avLst/>
              <a:gdLst/>
              <a:ahLst/>
              <a:cxnLst/>
              <a:rect r="r" b="b" t="t" l="l"/>
              <a:pathLst>
                <a:path h="1740350" w="2529707">
                  <a:moveTo>
                    <a:pt x="41108" y="0"/>
                  </a:moveTo>
                  <a:lnTo>
                    <a:pt x="2488599" y="0"/>
                  </a:lnTo>
                  <a:cubicBezTo>
                    <a:pt x="2499502" y="0"/>
                    <a:pt x="2509957" y="4331"/>
                    <a:pt x="2517667" y="12040"/>
                  </a:cubicBezTo>
                  <a:cubicBezTo>
                    <a:pt x="2525376" y="19749"/>
                    <a:pt x="2529707" y="30205"/>
                    <a:pt x="2529707" y="41108"/>
                  </a:cubicBezTo>
                  <a:lnTo>
                    <a:pt x="2529707" y="1699243"/>
                  </a:lnTo>
                  <a:cubicBezTo>
                    <a:pt x="2529707" y="1710145"/>
                    <a:pt x="2525376" y="1720601"/>
                    <a:pt x="2517667" y="1728310"/>
                  </a:cubicBezTo>
                  <a:cubicBezTo>
                    <a:pt x="2509957" y="1736019"/>
                    <a:pt x="2499502" y="1740350"/>
                    <a:pt x="2488599" y="1740350"/>
                  </a:cubicBezTo>
                  <a:lnTo>
                    <a:pt x="41108" y="1740350"/>
                  </a:lnTo>
                  <a:cubicBezTo>
                    <a:pt x="30205" y="1740350"/>
                    <a:pt x="19749" y="1736019"/>
                    <a:pt x="12040" y="1728310"/>
                  </a:cubicBezTo>
                  <a:cubicBezTo>
                    <a:pt x="4331" y="1720601"/>
                    <a:pt x="0" y="1710145"/>
                    <a:pt x="0" y="1699243"/>
                  </a:cubicBezTo>
                  <a:lnTo>
                    <a:pt x="0" y="41108"/>
                  </a:lnTo>
                  <a:cubicBezTo>
                    <a:pt x="0" y="30205"/>
                    <a:pt x="4331" y="19749"/>
                    <a:pt x="12040" y="12040"/>
                  </a:cubicBezTo>
                  <a:cubicBezTo>
                    <a:pt x="19749" y="4331"/>
                    <a:pt x="30205" y="0"/>
                    <a:pt x="41108" y="0"/>
                  </a:cubicBezTo>
                  <a:close/>
                </a:path>
              </a:pathLst>
            </a:custGeom>
            <a:solidFill>
              <a:srgbClr val="21575B"/>
            </a:solidFill>
          </p:spPr>
        </p:sp>
        <p:sp>
          <p:nvSpPr>
            <p:cNvPr name="TextBox 4" id="4"/>
            <p:cNvSpPr txBox="true"/>
            <p:nvPr/>
          </p:nvSpPr>
          <p:spPr>
            <a:xfrm>
              <a:off x="0" y="-47625"/>
              <a:ext cx="2529707" cy="1787975"/>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1028700" y="2599256"/>
            <a:ext cx="6634438" cy="4154882"/>
            <a:chOff x="0" y="0"/>
            <a:chExt cx="1747342" cy="1094290"/>
          </a:xfrm>
        </p:grpSpPr>
        <p:sp>
          <p:nvSpPr>
            <p:cNvPr name="Freeform 6" id="6"/>
            <p:cNvSpPr/>
            <p:nvPr/>
          </p:nvSpPr>
          <p:spPr>
            <a:xfrm flipH="false" flipV="false" rot="0">
              <a:off x="0" y="0"/>
              <a:ext cx="1747342" cy="1094290"/>
            </a:xfrm>
            <a:custGeom>
              <a:avLst/>
              <a:gdLst/>
              <a:ahLst/>
              <a:cxnLst/>
              <a:rect r="r" b="b" t="t" l="l"/>
              <a:pathLst>
                <a:path h="1094290" w="1747342">
                  <a:moveTo>
                    <a:pt x="59513" y="0"/>
                  </a:moveTo>
                  <a:lnTo>
                    <a:pt x="1687828" y="0"/>
                  </a:lnTo>
                  <a:cubicBezTo>
                    <a:pt x="1703612" y="0"/>
                    <a:pt x="1718750" y="6270"/>
                    <a:pt x="1729911" y="17431"/>
                  </a:cubicBezTo>
                  <a:cubicBezTo>
                    <a:pt x="1741072" y="28592"/>
                    <a:pt x="1747342" y="43729"/>
                    <a:pt x="1747342" y="59513"/>
                  </a:cubicBezTo>
                  <a:lnTo>
                    <a:pt x="1747342" y="1034776"/>
                  </a:lnTo>
                  <a:cubicBezTo>
                    <a:pt x="1747342" y="1067645"/>
                    <a:pt x="1720697" y="1094290"/>
                    <a:pt x="1687828" y="1094290"/>
                  </a:cubicBezTo>
                  <a:lnTo>
                    <a:pt x="59513" y="1094290"/>
                  </a:lnTo>
                  <a:cubicBezTo>
                    <a:pt x="43729" y="1094290"/>
                    <a:pt x="28592" y="1088020"/>
                    <a:pt x="17431" y="1076859"/>
                  </a:cubicBezTo>
                  <a:cubicBezTo>
                    <a:pt x="6270" y="1065698"/>
                    <a:pt x="0" y="1050560"/>
                    <a:pt x="0" y="1034776"/>
                  </a:cubicBezTo>
                  <a:lnTo>
                    <a:pt x="0" y="59513"/>
                  </a:lnTo>
                  <a:cubicBezTo>
                    <a:pt x="0" y="43729"/>
                    <a:pt x="6270" y="28592"/>
                    <a:pt x="17431" y="17431"/>
                  </a:cubicBezTo>
                  <a:cubicBezTo>
                    <a:pt x="28592" y="6270"/>
                    <a:pt x="43729" y="0"/>
                    <a:pt x="59513" y="0"/>
                  </a:cubicBezTo>
                  <a:close/>
                </a:path>
              </a:pathLst>
            </a:custGeom>
            <a:solidFill>
              <a:srgbClr val="F1E5D7"/>
            </a:solidFill>
          </p:spPr>
        </p:sp>
        <p:sp>
          <p:nvSpPr>
            <p:cNvPr name="TextBox 7" id="7"/>
            <p:cNvSpPr txBox="true"/>
            <p:nvPr/>
          </p:nvSpPr>
          <p:spPr>
            <a:xfrm>
              <a:off x="0" y="-47625"/>
              <a:ext cx="1747342" cy="1141915"/>
            </a:xfrm>
            <a:prstGeom prst="rect">
              <a:avLst/>
            </a:prstGeom>
          </p:spPr>
          <p:txBody>
            <a:bodyPr anchor="ctr" rtlCol="false" tIns="50800" lIns="50800" bIns="50800" rIns="50800"/>
            <a:lstStyle/>
            <a:p>
              <a:pPr algn="ctr">
                <a:lnSpc>
                  <a:spcPts val="3499"/>
                </a:lnSpc>
              </a:pPr>
            </a:p>
          </p:txBody>
        </p:sp>
      </p:grpSp>
      <p:grpSp>
        <p:nvGrpSpPr>
          <p:cNvPr name="Group 8" id="8"/>
          <p:cNvGrpSpPr/>
          <p:nvPr/>
        </p:nvGrpSpPr>
        <p:grpSpPr>
          <a:xfrm rot="0">
            <a:off x="9144000" y="4036615"/>
            <a:ext cx="9604981" cy="6607892"/>
            <a:chOff x="0" y="0"/>
            <a:chExt cx="2529707" cy="1740350"/>
          </a:xfrm>
        </p:grpSpPr>
        <p:sp>
          <p:nvSpPr>
            <p:cNvPr name="Freeform 9" id="9"/>
            <p:cNvSpPr/>
            <p:nvPr/>
          </p:nvSpPr>
          <p:spPr>
            <a:xfrm flipH="false" flipV="false" rot="0">
              <a:off x="0" y="0"/>
              <a:ext cx="2529707" cy="1740350"/>
            </a:xfrm>
            <a:custGeom>
              <a:avLst/>
              <a:gdLst/>
              <a:ahLst/>
              <a:cxnLst/>
              <a:rect r="r" b="b" t="t" l="l"/>
              <a:pathLst>
                <a:path h="1740350" w="2529707">
                  <a:moveTo>
                    <a:pt x="41108" y="0"/>
                  </a:moveTo>
                  <a:lnTo>
                    <a:pt x="2488599" y="0"/>
                  </a:lnTo>
                  <a:cubicBezTo>
                    <a:pt x="2499502" y="0"/>
                    <a:pt x="2509957" y="4331"/>
                    <a:pt x="2517667" y="12040"/>
                  </a:cubicBezTo>
                  <a:cubicBezTo>
                    <a:pt x="2525376" y="19749"/>
                    <a:pt x="2529707" y="30205"/>
                    <a:pt x="2529707" y="41108"/>
                  </a:cubicBezTo>
                  <a:lnTo>
                    <a:pt x="2529707" y="1699243"/>
                  </a:lnTo>
                  <a:cubicBezTo>
                    <a:pt x="2529707" y="1710145"/>
                    <a:pt x="2525376" y="1720601"/>
                    <a:pt x="2517667" y="1728310"/>
                  </a:cubicBezTo>
                  <a:cubicBezTo>
                    <a:pt x="2509957" y="1736019"/>
                    <a:pt x="2499502" y="1740350"/>
                    <a:pt x="2488599" y="1740350"/>
                  </a:cubicBezTo>
                  <a:lnTo>
                    <a:pt x="41108" y="1740350"/>
                  </a:lnTo>
                  <a:cubicBezTo>
                    <a:pt x="30205" y="1740350"/>
                    <a:pt x="19749" y="1736019"/>
                    <a:pt x="12040" y="1728310"/>
                  </a:cubicBezTo>
                  <a:cubicBezTo>
                    <a:pt x="4331" y="1720601"/>
                    <a:pt x="0" y="1710145"/>
                    <a:pt x="0" y="1699243"/>
                  </a:cubicBezTo>
                  <a:lnTo>
                    <a:pt x="0" y="41108"/>
                  </a:lnTo>
                  <a:cubicBezTo>
                    <a:pt x="0" y="30205"/>
                    <a:pt x="4331" y="19749"/>
                    <a:pt x="12040" y="12040"/>
                  </a:cubicBezTo>
                  <a:cubicBezTo>
                    <a:pt x="19749" y="4331"/>
                    <a:pt x="30205" y="0"/>
                    <a:pt x="41108" y="0"/>
                  </a:cubicBezTo>
                  <a:close/>
                </a:path>
              </a:pathLst>
            </a:custGeom>
            <a:solidFill>
              <a:srgbClr val="21575B"/>
            </a:solidFill>
          </p:spPr>
        </p:sp>
        <p:sp>
          <p:nvSpPr>
            <p:cNvPr name="TextBox 10" id="10"/>
            <p:cNvSpPr txBox="true"/>
            <p:nvPr/>
          </p:nvSpPr>
          <p:spPr>
            <a:xfrm>
              <a:off x="0" y="-47625"/>
              <a:ext cx="2529707" cy="1787975"/>
            </a:xfrm>
            <a:prstGeom prst="rect">
              <a:avLst/>
            </a:prstGeom>
          </p:spPr>
          <p:txBody>
            <a:bodyPr anchor="ctr" rtlCol="false" tIns="50800" lIns="50800" bIns="50800" rIns="50800"/>
            <a:lstStyle/>
            <a:p>
              <a:pPr algn="ctr">
                <a:lnSpc>
                  <a:spcPts val="3499"/>
                </a:lnSpc>
              </a:pPr>
            </a:p>
          </p:txBody>
        </p:sp>
      </p:grpSp>
      <p:grpSp>
        <p:nvGrpSpPr>
          <p:cNvPr name="Group 11" id="11"/>
          <p:cNvGrpSpPr/>
          <p:nvPr/>
        </p:nvGrpSpPr>
        <p:grpSpPr>
          <a:xfrm rot="0">
            <a:off x="1028700" y="7067578"/>
            <a:ext cx="6634438" cy="2878648"/>
            <a:chOff x="0" y="0"/>
            <a:chExt cx="1747342" cy="758162"/>
          </a:xfrm>
        </p:grpSpPr>
        <p:sp>
          <p:nvSpPr>
            <p:cNvPr name="Freeform 12" id="12"/>
            <p:cNvSpPr/>
            <p:nvPr/>
          </p:nvSpPr>
          <p:spPr>
            <a:xfrm flipH="false" flipV="false" rot="0">
              <a:off x="0" y="0"/>
              <a:ext cx="1747342" cy="758162"/>
            </a:xfrm>
            <a:custGeom>
              <a:avLst/>
              <a:gdLst/>
              <a:ahLst/>
              <a:cxnLst/>
              <a:rect r="r" b="b" t="t" l="l"/>
              <a:pathLst>
                <a:path h="758162" w="1747342">
                  <a:moveTo>
                    <a:pt x="59513" y="0"/>
                  </a:moveTo>
                  <a:lnTo>
                    <a:pt x="1687828" y="0"/>
                  </a:lnTo>
                  <a:cubicBezTo>
                    <a:pt x="1703612" y="0"/>
                    <a:pt x="1718750" y="6270"/>
                    <a:pt x="1729911" y="17431"/>
                  </a:cubicBezTo>
                  <a:cubicBezTo>
                    <a:pt x="1741072" y="28592"/>
                    <a:pt x="1747342" y="43729"/>
                    <a:pt x="1747342" y="59513"/>
                  </a:cubicBezTo>
                  <a:lnTo>
                    <a:pt x="1747342" y="698649"/>
                  </a:lnTo>
                  <a:cubicBezTo>
                    <a:pt x="1747342" y="731517"/>
                    <a:pt x="1720697" y="758162"/>
                    <a:pt x="1687828" y="758162"/>
                  </a:cubicBezTo>
                  <a:lnTo>
                    <a:pt x="59513" y="758162"/>
                  </a:lnTo>
                  <a:cubicBezTo>
                    <a:pt x="43729" y="758162"/>
                    <a:pt x="28592" y="751892"/>
                    <a:pt x="17431" y="740731"/>
                  </a:cubicBezTo>
                  <a:cubicBezTo>
                    <a:pt x="6270" y="729570"/>
                    <a:pt x="0" y="714433"/>
                    <a:pt x="0" y="698649"/>
                  </a:cubicBezTo>
                  <a:lnTo>
                    <a:pt x="0" y="59513"/>
                  </a:lnTo>
                  <a:cubicBezTo>
                    <a:pt x="0" y="43729"/>
                    <a:pt x="6270" y="28592"/>
                    <a:pt x="17431" y="17431"/>
                  </a:cubicBezTo>
                  <a:cubicBezTo>
                    <a:pt x="28592" y="6270"/>
                    <a:pt x="43729" y="0"/>
                    <a:pt x="59513" y="0"/>
                  </a:cubicBezTo>
                  <a:close/>
                </a:path>
              </a:pathLst>
            </a:custGeom>
            <a:solidFill>
              <a:srgbClr val="F1E5D7"/>
            </a:solidFill>
          </p:spPr>
        </p:sp>
        <p:sp>
          <p:nvSpPr>
            <p:cNvPr name="TextBox 13" id="13"/>
            <p:cNvSpPr txBox="true"/>
            <p:nvPr/>
          </p:nvSpPr>
          <p:spPr>
            <a:xfrm>
              <a:off x="0" y="-47625"/>
              <a:ext cx="1747342" cy="805787"/>
            </a:xfrm>
            <a:prstGeom prst="rect">
              <a:avLst/>
            </a:prstGeom>
          </p:spPr>
          <p:txBody>
            <a:bodyPr anchor="ctr" rtlCol="false" tIns="50800" lIns="50800" bIns="50800" rIns="50800"/>
            <a:lstStyle/>
            <a:p>
              <a:pPr algn="ctr">
                <a:lnSpc>
                  <a:spcPts val="3499"/>
                </a:lnSpc>
              </a:pPr>
            </a:p>
          </p:txBody>
        </p:sp>
      </p:grpSp>
      <p:grpSp>
        <p:nvGrpSpPr>
          <p:cNvPr name="Group 14" id="14"/>
          <p:cNvGrpSpPr/>
          <p:nvPr/>
        </p:nvGrpSpPr>
        <p:grpSpPr>
          <a:xfrm rot="0">
            <a:off x="9970892" y="1028700"/>
            <a:ext cx="6453752" cy="3844684"/>
            <a:chOff x="0" y="0"/>
            <a:chExt cx="999855" cy="595642"/>
          </a:xfrm>
        </p:grpSpPr>
        <p:sp>
          <p:nvSpPr>
            <p:cNvPr name="Freeform 15" id="15"/>
            <p:cNvSpPr/>
            <p:nvPr/>
          </p:nvSpPr>
          <p:spPr>
            <a:xfrm flipH="false" flipV="false" rot="0">
              <a:off x="0" y="0"/>
              <a:ext cx="999855" cy="595642"/>
            </a:xfrm>
            <a:custGeom>
              <a:avLst/>
              <a:gdLst/>
              <a:ahLst/>
              <a:cxnLst/>
              <a:rect r="r" b="b" t="t" l="l"/>
              <a:pathLst>
                <a:path h="595642" w="999855">
                  <a:moveTo>
                    <a:pt x="27591" y="0"/>
                  </a:moveTo>
                  <a:lnTo>
                    <a:pt x="972264" y="0"/>
                  </a:lnTo>
                  <a:cubicBezTo>
                    <a:pt x="979582" y="0"/>
                    <a:pt x="986600" y="2907"/>
                    <a:pt x="991774" y="8081"/>
                  </a:cubicBezTo>
                  <a:cubicBezTo>
                    <a:pt x="996948" y="13255"/>
                    <a:pt x="999855" y="20273"/>
                    <a:pt x="999855" y="27591"/>
                  </a:cubicBezTo>
                  <a:lnTo>
                    <a:pt x="999855" y="568051"/>
                  </a:lnTo>
                  <a:cubicBezTo>
                    <a:pt x="999855" y="575369"/>
                    <a:pt x="996948" y="582387"/>
                    <a:pt x="991774" y="587561"/>
                  </a:cubicBezTo>
                  <a:cubicBezTo>
                    <a:pt x="986600" y="592735"/>
                    <a:pt x="979582" y="595642"/>
                    <a:pt x="972264" y="595642"/>
                  </a:cubicBezTo>
                  <a:lnTo>
                    <a:pt x="27591" y="595642"/>
                  </a:lnTo>
                  <a:cubicBezTo>
                    <a:pt x="20273" y="595642"/>
                    <a:pt x="13255" y="592735"/>
                    <a:pt x="8081" y="587561"/>
                  </a:cubicBezTo>
                  <a:cubicBezTo>
                    <a:pt x="2907" y="582387"/>
                    <a:pt x="0" y="575369"/>
                    <a:pt x="0" y="568051"/>
                  </a:cubicBezTo>
                  <a:lnTo>
                    <a:pt x="0" y="27591"/>
                  </a:lnTo>
                  <a:cubicBezTo>
                    <a:pt x="0" y="20273"/>
                    <a:pt x="2907" y="13255"/>
                    <a:pt x="8081" y="8081"/>
                  </a:cubicBezTo>
                  <a:cubicBezTo>
                    <a:pt x="13255" y="2907"/>
                    <a:pt x="20273" y="0"/>
                    <a:pt x="27591" y="0"/>
                  </a:cubicBezTo>
                  <a:close/>
                </a:path>
              </a:pathLst>
            </a:custGeom>
            <a:blipFill>
              <a:blip r:embed="rId2"/>
              <a:stretch>
                <a:fillRect l="0" t="-60369" r="0" b="-60369"/>
              </a:stretch>
            </a:blipFill>
          </p:spPr>
        </p:sp>
      </p:grpSp>
      <p:grpSp>
        <p:nvGrpSpPr>
          <p:cNvPr name="Group 16" id="16"/>
          <p:cNvGrpSpPr/>
          <p:nvPr/>
        </p:nvGrpSpPr>
        <p:grpSpPr>
          <a:xfrm rot="0">
            <a:off x="9970892" y="5394237"/>
            <a:ext cx="6453752" cy="3844684"/>
            <a:chOff x="0" y="0"/>
            <a:chExt cx="999855" cy="595642"/>
          </a:xfrm>
        </p:grpSpPr>
        <p:sp>
          <p:nvSpPr>
            <p:cNvPr name="Freeform 17" id="17"/>
            <p:cNvSpPr/>
            <p:nvPr/>
          </p:nvSpPr>
          <p:spPr>
            <a:xfrm flipH="false" flipV="false" rot="0">
              <a:off x="0" y="0"/>
              <a:ext cx="999855" cy="595642"/>
            </a:xfrm>
            <a:custGeom>
              <a:avLst/>
              <a:gdLst/>
              <a:ahLst/>
              <a:cxnLst/>
              <a:rect r="r" b="b" t="t" l="l"/>
              <a:pathLst>
                <a:path h="595642" w="999855">
                  <a:moveTo>
                    <a:pt x="27591" y="0"/>
                  </a:moveTo>
                  <a:lnTo>
                    <a:pt x="972264" y="0"/>
                  </a:lnTo>
                  <a:cubicBezTo>
                    <a:pt x="979582" y="0"/>
                    <a:pt x="986600" y="2907"/>
                    <a:pt x="991774" y="8081"/>
                  </a:cubicBezTo>
                  <a:cubicBezTo>
                    <a:pt x="996948" y="13255"/>
                    <a:pt x="999855" y="20273"/>
                    <a:pt x="999855" y="27591"/>
                  </a:cubicBezTo>
                  <a:lnTo>
                    <a:pt x="999855" y="568051"/>
                  </a:lnTo>
                  <a:cubicBezTo>
                    <a:pt x="999855" y="575369"/>
                    <a:pt x="996948" y="582387"/>
                    <a:pt x="991774" y="587561"/>
                  </a:cubicBezTo>
                  <a:cubicBezTo>
                    <a:pt x="986600" y="592735"/>
                    <a:pt x="979582" y="595642"/>
                    <a:pt x="972264" y="595642"/>
                  </a:cubicBezTo>
                  <a:lnTo>
                    <a:pt x="27591" y="595642"/>
                  </a:lnTo>
                  <a:cubicBezTo>
                    <a:pt x="20273" y="595642"/>
                    <a:pt x="13255" y="592735"/>
                    <a:pt x="8081" y="587561"/>
                  </a:cubicBezTo>
                  <a:cubicBezTo>
                    <a:pt x="2907" y="582387"/>
                    <a:pt x="0" y="575369"/>
                    <a:pt x="0" y="568051"/>
                  </a:cubicBezTo>
                  <a:lnTo>
                    <a:pt x="0" y="27591"/>
                  </a:lnTo>
                  <a:cubicBezTo>
                    <a:pt x="0" y="20273"/>
                    <a:pt x="2907" y="13255"/>
                    <a:pt x="8081" y="8081"/>
                  </a:cubicBezTo>
                  <a:cubicBezTo>
                    <a:pt x="13255" y="2907"/>
                    <a:pt x="20273" y="0"/>
                    <a:pt x="27591" y="0"/>
                  </a:cubicBezTo>
                  <a:close/>
                </a:path>
              </a:pathLst>
            </a:custGeom>
            <a:blipFill>
              <a:blip r:embed="rId3"/>
              <a:stretch>
                <a:fillRect l="0" t="-92350" r="0" b="-25459"/>
              </a:stretch>
            </a:blipFill>
          </p:spPr>
        </p:sp>
      </p:grpSp>
      <p:sp>
        <p:nvSpPr>
          <p:cNvPr name="TextBox 18" id="18"/>
          <p:cNvSpPr txBox="true"/>
          <p:nvPr/>
        </p:nvSpPr>
        <p:spPr>
          <a:xfrm rot="0">
            <a:off x="1126369" y="914400"/>
            <a:ext cx="5974365" cy="1084471"/>
          </a:xfrm>
          <a:prstGeom prst="rect">
            <a:avLst/>
          </a:prstGeom>
        </p:spPr>
        <p:txBody>
          <a:bodyPr anchor="t" rtlCol="false" tIns="0" lIns="0" bIns="0" rIns="0">
            <a:spAutoFit/>
          </a:bodyPr>
          <a:lstStyle/>
          <a:p>
            <a:pPr algn="ctr">
              <a:lnSpc>
                <a:spcPts val="8997"/>
              </a:lnSpc>
              <a:spcBef>
                <a:spcPct val="0"/>
              </a:spcBef>
            </a:pPr>
            <a:r>
              <a:rPr lang="en-US" sz="6427">
                <a:solidFill>
                  <a:srgbClr val="F8F0E6"/>
                </a:solidFill>
                <a:latin typeface="Cantora One"/>
                <a:ea typeface="Cantora One"/>
                <a:cs typeface="Cantora One"/>
                <a:sym typeface="Cantora One"/>
              </a:rPr>
              <a:t>BACKGROUND</a:t>
            </a:r>
          </a:p>
        </p:txBody>
      </p:sp>
      <p:sp>
        <p:nvSpPr>
          <p:cNvPr name="TextBox 19" id="19"/>
          <p:cNvSpPr txBox="true"/>
          <p:nvPr/>
        </p:nvSpPr>
        <p:spPr>
          <a:xfrm rot="0">
            <a:off x="1402052" y="2911129"/>
            <a:ext cx="5842534" cy="4429432"/>
          </a:xfrm>
          <a:prstGeom prst="rect">
            <a:avLst/>
          </a:prstGeom>
        </p:spPr>
        <p:txBody>
          <a:bodyPr anchor="t" rtlCol="false" tIns="0" lIns="0" bIns="0" rIns="0">
            <a:spAutoFit/>
          </a:bodyPr>
          <a:lstStyle/>
          <a:p>
            <a:pPr algn="l">
              <a:lnSpc>
                <a:spcPts val="3551"/>
              </a:lnSpc>
            </a:pPr>
            <a:r>
              <a:rPr lang="en-US" sz="2536">
                <a:solidFill>
                  <a:srgbClr val="000000"/>
                </a:solidFill>
                <a:latin typeface="Open Sans"/>
                <a:ea typeface="Open Sans"/>
                <a:cs typeface="Open Sans"/>
                <a:sym typeface="Open Sans"/>
              </a:rPr>
              <a:t>Peak Jewelicious is a modern fashion jewellery brand created to bring elegance, quality, and affordability together. Inspired by contemporary trends and timeless beauty, our collections are designed for women who love to express their unique style with confidence.</a:t>
            </a:r>
          </a:p>
          <a:p>
            <a:pPr algn="l">
              <a:lnSpc>
                <a:spcPts val="3551"/>
              </a:lnSpc>
            </a:pPr>
          </a:p>
          <a:p>
            <a:pPr algn="l">
              <a:lnSpc>
                <a:spcPts val="3551"/>
              </a:lnSpc>
              <a:spcBef>
                <a:spcPct val="0"/>
              </a:spcBef>
            </a:pPr>
          </a:p>
        </p:txBody>
      </p:sp>
      <p:sp>
        <p:nvSpPr>
          <p:cNvPr name="TextBox 20" id="20"/>
          <p:cNvSpPr txBox="true"/>
          <p:nvPr/>
        </p:nvSpPr>
        <p:spPr>
          <a:xfrm rot="0">
            <a:off x="1402052" y="7614727"/>
            <a:ext cx="5975210" cy="1736725"/>
          </a:xfrm>
          <a:prstGeom prst="rect">
            <a:avLst/>
          </a:prstGeom>
        </p:spPr>
        <p:txBody>
          <a:bodyPr anchor="t" rtlCol="false" tIns="0" lIns="0" bIns="0" rIns="0">
            <a:spAutoFit/>
          </a:bodyPr>
          <a:lstStyle/>
          <a:p>
            <a:pPr algn="l">
              <a:lnSpc>
                <a:spcPts val="3499"/>
              </a:lnSpc>
              <a:spcBef>
                <a:spcPct val="0"/>
              </a:spcBef>
            </a:pPr>
            <a:r>
              <a:rPr lang="en-US" sz="2499">
                <a:solidFill>
                  <a:srgbClr val="000000"/>
                </a:solidFill>
                <a:latin typeface="Open Sans"/>
                <a:ea typeface="Open Sans"/>
                <a:cs typeface="Open Sans"/>
                <a:sym typeface="Open Sans"/>
              </a:rPr>
              <a:t>At Peak Jewelicious, we believe jewellery is more than an accessory—it is a reflection of personality, confidence, and unforgettable moments.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0E6"/>
        </a:solidFill>
      </p:bgPr>
    </p:bg>
    <p:spTree>
      <p:nvGrpSpPr>
        <p:cNvPr id="1" name=""/>
        <p:cNvGrpSpPr/>
        <p:nvPr/>
      </p:nvGrpSpPr>
      <p:grpSpPr>
        <a:xfrm>
          <a:off x="0" y="0"/>
          <a:ext cx="0" cy="0"/>
          <a:chOff x="0" y="0"/>
          <a:chExt cx="0" cy="0"/>
        </a:xfrm>
      </p:grpSpPr>
      <p:grpSp>
        <p:nvGrpSpPr>
          <p:cNvPr name="Group 2" id="2"/>
          <p:cNvGrpSpPr/>
          <p:nvPr/>
        </p:nvGrpSpPr>
        <p:grpSpPr>
          <a:xfrm rot="0">
            <a:off x="0" y="5928736"/>
            <a:ext cx="18288000" cy="5949502"/>
            <a:chOff x="0" y="0"/>
            <a:chExt cx="4816593" cy="1566947"/>
          </a:xfrm>
        </p:grpSpPr>
        <p:sp>
          <p:nvSpPr>
            <p:cNvPr name="Freeform 3" id="3"/>
            <p:cNvSpPr/>
            <p:nvPr/>
          </p:nvSpPr>
          <p:spPr>
            <a:xfrm flipH="false" flipV="false" rot="0">
              <a:off x="0" y="0"/>
              <a:ext cx="4816592" cy="1566947"/>
            </a:xfrm>
            <a:custGeom>
              <a:avLst/>
              <a:gdLst/>
              <a:ahLst/>
              <a:cxnLst/>
              <a:rect r="r" b="b" t="t" l="l"/>
              <a:pathLst>
                <a:path h="1566947" w="4816592">
                  <a:moveTo>
                    <a:pt x="42333" y="0"/>
                  </a:moveTo>
                  <a:lnTo>
                    <a:pt x="4774259" y="0"/>
                  </a:lnTo>
                  <a:cubicBezTo>
                    <a:pt x="4785487" y="0"/>
                    <a:pt x="4796254" y="4460"/>
                    <a:pt x="4804193" y="12399"/>
                  </a:cubicBezTo>
                  <a:cubicBezTo>
                    <a:pt x="4812132" y="20338"/>
                    <a:pt x="4816592" y="31106"/>
                    <a:pt x="4816592" y="42333"/>
                  </a:cubicBezTo>
                  <a:lnTo>
                    <a:pt x="4816592" y="1524614"/>
                  </a:lnTo>
                  <a:cubicBezTo>
                    <a:pt x="4816592" y="1535841"/>
                    <a:pt x="4812132" y="1546609"/>
                    <a:pt x="4804193" y="1554548"/>
                  </a:cubicBezTo>
                  <a:cubicBezTo>
                    <a:pt x="4796254" y="1562487"/>
                    <a:pt x="4785487" y="1566947"/>
                    <a:pt x="4774259" y="1566947"/>
                  </a:cubicBezTo>
                  <a:lnTo>
                    <a:pt x="42333" y="1566947"/>
                  </a:lnTo>
                  <a:cubicBezTo>
                    <a:pt x="31106" y="1566947"/>
                    <a:pt x="20338" y="1562487"/>
                    <a:pt x="12399" y="1554548"/>
                  </a:cubicBezTo>
                  <a:cubicBezTo>
                    <a:pt x="4460" y="1546609"/>
                    <a:pt x="0" y="1535841"/>
                    <a:pt x="0" y="1524614"/>
                  </a:cubicBezTo>
                  <a:lnTo>
                    <a:pt x="0" y="42333"/>
                  </a:lnTo>
                  <a:cubicBezTo>
                    <a:pt x="0" y="31106"/>
                    <a:pt x="4460" y="20338"/>
                    <a:pt x="12399" y="12399"/>
                  </a:cubicBezTo>
                  <a:cubicBezTo>
                    <a:pt x="20338" y="4460"/>
                    <a:pt x="31106" y="0"/>
                    <a:pt x="42333" y="0"/>
                  </a:cubicBezTo>
                  <a:close/>
                </a:path>
              </a:pathLst>
            </a:custGeom>
            <a:solidFill>
              <a:srgbClr val="21575B"/>
            </a:solidFill>
          </p:spPr>
        </p:sp>
        <p:sp>
          <p:nvSpPr>
            <p:cNvPr name="TextBox 4" id="4"/>
            <p:cNvSpPr txBox="true"/>
            <p:nvPr/>
          </p:nvSpPr>
          <p:spPr>
            <a:xfrm>
              <a:off x="0" y="-47625"/>
              <a:ext cx="4816593" cy="1614572"/>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true" flipV="false" rot="0">
            <a:off x="3708409" y="4788687"/>
            <a:ext cx="5856173" cy="4114800"/>
          </a:xfrm>
          <a:custGeom>
            <a:avLst/>
            <a:gdLst/>
            <a:ahLst/>
            <a:cxnLst/>
            <a:rect r="r" b="b" t="t" l="l"/>
            <a:pathLst>
              <a:path h="4114800" w="5856173">
                <a:moveTo>
                  <a:pt x="5856173" y="0"/>
                </a:moveTo>
                <a:lnTo>
                  <a:pt x="0" y="0"/>
                </a:lnTo>
                <a:lnTo>
                  <a:pt x="0" y="4114800"/>
                </a:lnTo>
                <a:lnTo>
                  <a:pt x="5856173" y="4114800"/>
                </a:lnTo>
                <a:lnTo>
                  <a:pt x="585617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725495" y="7101374"/>
            <a:ext cx="6935698" cy="2249131"/>
            <a:chOff x="0" y="0"/>
            <a:chExt cx="1826686" cy="592364"/>
          </a:xfrm>
        </p:grpSpPr>
        <p:sp>
          <p:nvSpPr>
            <p:cNvPr name="Freeform 7" id="7"/>
            <p:cNvSpPr/>
            <p:nvPr/>
          </p:nvSpPr>
          <p:spPr>
            <a:xfrm flipH="false" flipV="false" rot="0">
              <a:off x="0" y="0"/>
              <a:ext cx="1826686" cy="592364"/>
            </a:xfrm>
            <a:custGeom>
              <a:avLst/>
              <a:gdLst/>
              <a:ahLst/>
              <a:cxnLst/>
              <a:rect r="r" b="b" t="t" l="l"/>
              <a:pathLst>
                <a:path h="592364" w="1826686">
                  <a:moveTo>
                    <a:pt x="56928" y="0"/>
                  </a:moveTo>
                  <a:lnTo>
                    <a:pt x="1769757" y="0"/>
                  </a:lnTo>
                  <a:cubicBezTo>
                    <a:pt x="1801198" y="0"/>
                    <a:pt x="1826686" y="25488"/>
                    <a:pt x="1826686" y="56928"/>
                  </a:cubicBezTo>
                  <a:lnTo>
                    <a:pt x="1826686" y="535435"/>
                  </a:lnTo>
                  <a:cubicBezTo>
                    <a:pt x="1826686" y="566876"/>
                    <a:pt x="1801198" y="592364"/>
                    <a:pt x="1769757" y="592364"/>
                  </a:cubicBezTo>
                  <a:lnTo>
                    <a:pt x="56928" y="592364"/>
                  </a:lnTo>
                  <a:cubicBezTo>
                    <a:pt x="25488" y="592364"/>
                    <a:pt x="0" y="566876"/>
                    <a:pt x="0" y="535435"/>
                  </a:cubicBezTo>
                  <a:lnTo>
                    <a:pt x="0" y="56928"/>
                  </a:lnTo>
                  <a:cubicBezTo>
                    <a:pt x="0" y="25488"/>
                    <a:pt x="25488" y="0"/>
                    <a:pt x="56928" y="0"/>
                  </a:cubicBezTo>
                  <a:close/>
                </a:path>
              </a:pathLst>
            </a:custGeom>
            <a:solidFill>
              <a:srgbClr val="184549"/>
            </a:solidFill>
          </p:spPr>
        </p:sp>
        <p:sp>
          <p:nvSpPr>
            <p:cNvPr name="TextBox 8" id="8"/>
            <p:cNvSpPr txBox="true"/>
            <p:nvPr/>
          </p:nvSpPr>
          <p:spPr>
            <a:xfrm>
              <a:off x="0" y="-47625"/>
              <a:ext cx="1826686" cy="639989"/>
            </a:xfrm>
            <a:prstGeom prst="rect">
              <a:avLst/>
            </a:prstGeom>
          </p:spPr>
          <p:txBody>
            <a:bodyPr anchor="ctr" rtlCol="false" tIns="50800" lIns="50800" bIns="50800" rIns="50800"/>
            <a:lstStyle/>
            <a:p>
              <a:pPr algn="ctr">
                <a:lnSpc>
                  <a:spcPts val="3499"/>
                </a:lnSpc>
              </a:pPr>
            </a:p>
          </p:txBody>
        </p:sp>
      </p:grpSp>
      <p:grpSp>
        <p:nvGrpSpPr>
          <p:cNvPr name="Group 9" id="9"/>
          <p:cNvGrpSpPr/>
          <p:nvPr/>
        </p:nvGrpSpPr>
        <p:grpSpPr>
          <a:xfrm rot="0">
            <a:off x="646401" y="2076779"/>
            <a:ext cx="6670804" cy="8210221"/>
            <a:chOff x="0" y="0"/>
            <a:chExt cx="660400" cy="812800"/>
          </a:xfrm>
        </p:grpSpPr>
        <p:sp>
          <p:nvSpPr>
            <p:cNvPr name="Freeform 10" id="10"/>
            <p:cNvSpPr/>
            <p:nvPr/>
          </p:nvSpPr>
          <p:spPr>
            <a:xfrm flipH="false" flipV="false" rot="0">
              <a:off x="0" y="0"/>
              <a:ext cx="660400" cy="812800"/>
            </a:xfrm>
            <a:custGeom>
              <a:avLst/>
              <a:gdLst/>
              <a:ahLst/>
              <a:cxnLst/>
              <a:rect r="r" b="b" t="t" l="l"/>
              <a:pathLst>
                <a:path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blipFill>
              <a:blip r:embed="rId4"/>
              <a:stretch>
                <a:fillRect l="0" t="-781" r="0" b="-781"/>
              </a:stretch>
            </a:blipFill>
          </p:spPr>
        </p:sp>
      </p:grpSp>
      <p:grpSp>
        <p:nvGrpSpPr>
          <p:cNvPr name="Group 11" id="11"/>
          <p:cNvGrpSpPr/>
          <p:nvPr/>
        </p:nvGrpSpPr>
        <p:grpSpPr>
          <a:xfrm rot="0">
            <a:off x="6423049" y="2420782"/>
            <a:ext cx="7957852" cy="3086100"/>
            <a:chOff x="0" y="0"/>
            <a:chExt cx="2095895" cy="812800"/>
          </a:xfrm>
        </p:grpSpPr>
        <p:sp>
          <p:nvSpPr>
            <p:cNvPr name="Freeform 12" id="12"/>
            <p:cNvSpPr/>
            <p:nvPr/>
          </p:nvSpPr>
          <p:spPr>
            <a:xfrm flipH="false" flipV="false" rot="0">
              <a:off x="0" y="0"/>
              <a:ext cx="2095895" cy="812800"/>
            </a:xfrm>
            <a:custGeom>
              <a:avLst/>
              <a:gdLst/>
              <a:ahLst/>
              <a:cxnLst/>
              <a:rect r="r" b="b" t="t" l="l"/>
              <a:pathLst>
                <a:path h="812800" w="2095895">
                  <a:moveTo>
                    <a:pt x="49616" y="0"/>
                  </a:moveTo>
                  <a:lnTo>
                    <a:pt x="2046279" y="0"/>
                  </a:lnTo>
                  <a:cubicBezTo>
                    <a:pt x="2073681" y="0"/>
                    <a:pt x="2095895" y="22214"/>
                    <a:pt x="2095895" y="49616"/>
                  </a:cubicBezTo>
                  <a:lnTo>
                    <a:pt x="2095895" y="763184"/>
                  </a:lnTo>
                  <a:cubicBezTo>
                    <a:pt x="2095895" y="790586"/>
                    <a:pt x="2073681" y="812800"/>
                    <a:pt x="2046279" y="812800"/>
                  </a:cubicBezTo>
                  <a:lnTo>
                    <a:pt x="49616" y="812800"/>
                  </a:lnTo>
                  <a:cubicBezTo>
                    <a:pt x="22214" y="812800"/>
                    <a:pt x="0" y="790586"/>
                    <a:pt x="0" y="763184"/>
                  </a:cubicBezTo>
                  <a:lnTo>
                    <a:pt x="0" y="49616"/>
                  </a:lnTo>
                  <a:cubicBezTo>
                    <a:pt x="0" y="22214"/>
                    <a:pt x="22214" y="0"/>
                    <a:pt x="49616" y="0"/>
                  </a:cubicBezTo>
                  <a:close/>
                </a:path>
              </a:pathLst>
            </a:custGeom>
            <a:solidFill>
              <a:srgbClr val="F1E5D7"/>
            </a:solidFill>
          </p:spPr>
        </p:sp>
        <p:sp>
          <p:nvSpPr>
            <p:cNvPr name="TextBox 13" id="13"/>
            <p:cNvSpPr txBox="true"/>
            <p:nvPr/>
          </p:nvSpPr>
          <p:spPr>
            <a:xfrm>
              <a:off x="0" y="-47625"/>
              <a:ext cx="2095895" cy="860425"/>
            </a:xfrm>
            <a:prstGeom prst="rect">
              <a:avLst/>
            </a:prstGeom>
          </p:spPr>
          <p:txBody>
            <a:bodyPr anchor="ctr" rtlCol="false" tIns="50800" lIns="50800" bIns="50800" rIns="50800"/>
            <a:lstStyle/>
            <a:p>
              <a:pPr algn="ctr">
                <a:lnSpc>
                  <a:spcPts val="3499"/>
                </a:lnSpc>
              </a:pPr>
            </a:p>
          </p:txBody>
        </p:sp>
      </p:grpSp>
      <p:sp>
        <p:nvSpPr>
          <p:cNvPr name="Freeform 14" id="14"/>
          <p:cNvSpPr/>
          <p:nvPr/>
        </p:nvSpPr>
        <p:spPr>
          <a:xfrm flipH="false" flipV="false" rot="0">
            <a:off x="13193344" y="219574"/>
            <a:ext cx="5856173" cy="4114800"/>
          </a:xfrm>
          <a:custGeom>
            <a:avLst/>
            <a:gdLst/>
            <a:ahLst/>
            <a:cxnLst/>
            <a:rect r="r" b="b" t="t" l="l"/>
            <a:pathLst>
              <a:path h="4114800" w="5856173">
                <a:moveTo>
                  <a:pt x="0" y="0"/>
                </a:moveTo>
                <a:lnTo>
                  <a:pt x="5856173" y="0"/>
                </a:lnTo>
                <a:lnTo>
                  <a:pt x="585617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6688857" y="914400"/>
            <a:ext cx="5751449" cy="1084471"/>
          </a:xfrm>
          <a:prstGeom prst="rect">
            <a:avLst/>
          </a:prstGeom>
        </p:spPr>
        <p:txBody>
          <a:bodyPr anchor="t" rtlCol="false" tIns="0" lIns="0" bIns="0" rIns="0">
            <a:spAutoFit/>
          </a:bodyPr>
          <a:lstStyle/>
          <a:p>
            <a:pPr algn="l">
              <a:lnSpc>
                <a:spcPts val="8997"/>
              </a:lnSpc>
              <a:spcBef>
                <a:spcPct val="0"/>
              </a:spcBef>
            </a:pPr>
            <a:r>
              <a:rPr lang="en-US" sz="6427">
                <a:solidFill>
                  <a:srgbClr val="000000"/>
                </a:solidFill>
                <a:latin typeface="Cantora One"/>
                <a:ea typeface="Cantora One"/>
                <a:cs typeface="Cantora One"/>
                <a:sym typeface="Cantora One"/>
              </a:rPr>
              <a:t>CONCLUSION</a:t>
            </a:r>
          </a:p>
        </p:txBody>
      </p:sp>
      <p:sp>
        <p:nvSpPr>
          <p:cNvPr name="TextBox 16" id="16"/>
          <p:cNvSpPr txBox="true"/>
          <p:nvPr/>
        </p:nvSpPr>
        <p:spPr>
          <a:xfrm rot="0">
            <a:off x="6928670" y="2852582"/>
            <a:ext cx="6946611" cy="2613025"/>
          </a:xfrm>
          <a:prstGeom prst="rect">
            <a:avLst/>
          </a:prstGeom>
        </p:spPr>
        <p:txBody>
          <a:bodyPr anchor="t" rtlCol="false" tIns="0" lIns="0" bIns="0" rIns="0">
            <a:spAutoFit/>
          </a:bodyPr>
          <a:lstStyle/>
          <a:p>
            <a:pPr algn="l">
              <a:lnSpc>
                <a:spcPts val="3499"/>
              </a:lnSpc>
              <a:spcBef>
                <a:spcPct val="0"/>
              </a:spcBef>
            </a:pPr>
            <a:r>
              <a:rPr lang="en-US" sz="2499">
                <a:solidFill>
                  <a:srgbClr val="000000"/>
                </a:solidFill>
                <a:latin typeface="Nunito"/>
                <a:ea typeface="Nunito"/>
                <a:cs typeface="Nunito"/>
                <a:sym typeface="Nunito"/>
              </a:rPr>
              <a:t>Jewellery is the perfect finishing touch that transforms every outfit into a statement of elegance. At Peak Jewelicious, we believe in creating beautiful, durable, and fashionable jewellery that brings joy, confidence, and timeless style to every customer.</a:t>
            </a:r>
          </a:p>
        </p:txBody>
      </p:sp>
      <p:sp>
        <p:nvSpPr>
          <p:cNvPr name="TextBox 17" id="17"/>
          <p:cNvSpPr txBox="true"/>
          <p:nvPr/>
        </p:nvSpPr>
        <p:spPr>
          <a:xfrm rot="0">
            <a:off x="10415908" y="7552839"/>
            <a:ext cx="5801763" cy="1298575"/>
          </a:xfrm>
          <a:prstGeom prst="rect">
            <a:avLst/>
          </a:prstGeom>
        </p:spPr>
        <p:txBody>
          <a:bodyPr anchor="t" rtlCol="false" tIns="0" lIns="0" bIns="0" rIns="0">
            <a:spAutoFit/>
          </a:bodyPr>
          <a:lstStyle/>
          <a:p>
            <a:pPr algn="l">
              <a:lnSpc>
                <a:spcPts val="3499"/>
              </a:lnSpc>
              <a:spcBef>
                <a:spcPct val="0"/>
              </a:spcBef>
            </a:pPr>
            <a:r>
              <a:rPr lang="en-US" sz="2499">
                <a:solidFill>
                  <a:srgbClr val="F8F0E6"/>
                </a:solidFill>
                <a:latin typeface="Nunito"/>
                <a:ea typeface="Nunito"/>
                <a:cs typeface="Nunito"/>
                <a:sym typeface="Nunito"/>
              </a:rPr>
              <a:t>Therefore, efforts to improve the quality and  must continue to support optimal brand development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0E6"/>
        </a:solidFill>
      </p:bgPr>
    </p:bg>
    <p:spTree>
      <p:nvGrpSpPr>
        <p:cNvPr id="1" name=""/>
        <p:cNvGrpSpPr/>
        <p:nvPr/>
      </p:nvGrpSpPr>
      <p:grpSpPr>
        <a:xfrm>
          <a:off x="0" y="0"/>
          <a:ext cx="0" cy="0"/>
          <a:chOff x="0" y="0"/>
          <a:chExt cx="0" cy="0"/>
        </a:xfrm>
      </p:grpSpPr>
      <p:sp>
        <p:nvSpPr>
          <p:cNvPr name="Freeform 2" id="2"/>
          <p:cNvSpPr/>
          <p:nvPr/>
        </p:nvSpPr>
        <p:spPr>
          <a:xfrm flipH="false" flipV="false" rot="0">
            <a:off x="9035177" y="1127342"/>
            <a:ext cx="5362891" cy="4114800"/>
          </a:xfrm>
          <a:custGeom>
            <a:avLst/>
            <a:gdLst/>
            <a:ahLst/>
            <a:cxnLst/>
            <a:rect r="r" b="b" t="t" l="l"/>
            <a:pathLst>
              <a:path h="4114800" w="5362891">
                <a:moveTo>
                  <a:pt x="0" y="0"/>
                </a:moveTo>
                <a:lnTo>
                  <a:pt x="5362891" y="0"/>
                </a:lnTo>
                <a:lnTo>
                  <a:pt x="536289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12894" y="4369628"/>
            <a:ext cx="3329247" cy="4114800"/>
          </a:xfrm>
          <a:custGeom>
            <a:avLst/>
            <a:gdLst/>
            <a:ahLst/>
            <a:cxnLst/>
            <a:rect r="r" b="b" t="t" l="l"/>
            <a:pathLst>
              <a:path h="4114800" w="3329247">
                <a:moveTo>
                  <a:pt x="0" y="0"/>
                </a:moveTo>
                <a:lnTo>
                  <a:pt x="3329247" y="0"/>
                </a:lnTo>
                <a:lnTo>
                  <a:pt x="33292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916660" y="2806377"/>
            <a:ext cx="8454679" cy="4145716"/>
          </a:xfrm>
          <a:prstGeom prst="rect">
            <a:avLst/>
          </a:prstGeom>
        </p:spPr>
        <p:txBody>
          <a:bodyPr anchor="t" rtlCol="false" tIns="0" lIns="0" bIns="0" rIns="0">
            <a:spAutoFit/>
          </a:bodyPr>
          <a:lstStyle/>
          <a:p>
            <a:pPr algn="ctr">
              <a:lnSpc>
                <a:spcPts val="16017"/>
              </a:lnSpc>
            </a:pPr>
            <a:r>
              <a:rPr lang="en-US" sz="15551">
                <a:solidFill>
                  <a:srgbClr val="184549"/>
                </a:solidFill>
                <a:latin typeface="Cantora One"/>
                <a:ea typeface="Cantora One"/>
                <a:cs typeface="Cantora One"/>
                <a:sym typeface="Cantora One"/>
              </a:rPr>
              <a:t>THANK YOU</a:t>
            </a:r>
          </a:p>
        </p:txBody>
      </p:sp>
      <p:sp>
        <p:nvSpPr>
          <p:cNvPr name="TextBox 5" id="5"/>
          <p:cNvSpPr txBox="true"/>
          <p:nvPr/>
        </p:nvSpPr>
        <p:spPr>
          <a:xfrm rot="0">
            <a:off x="6060518" y="7488228"/>
            <a:ext cx="6166965" cy="781585"/>
          </a:xfrm>
          <a:prstGeom prst="rect">
            <a:avLst/>
          </a:prstGeom>
        </p:spPr>
        <p:txBody>
          <a:bodyPr anchor="t" rtlCol="false" tIns="0" lIns="0" bIns="0" rIns="0">
            <a:spAutoFit/>
          </a:bodyPr>
          <a:lstStyle/>
          <a:p>
            <a:pPr algn="ctr">
              <a:lnSpc>
                <a:spcPts val="5885"/>
              </a:lnSpc>
            </a:pPr>
            <a:r>
              <a:rPr lang="en-US" sz="5944">
                <a:solidFill>
                  <a:srgbClr val="000000"/>
                </a:solidFill>
                <a:latin typeface="Cantora One"/>
                <a:ea typeface="Cantora One"/>
                <a:cs typeface="Cantora One"/>
                <a:sym typeface="Cantora One"/>
              </a:rPr>
              <a:t>By : Sidhant</a:t>
            </a:r>
          </a:p>
        </p:txBody>
      </p:sp>
      <p:sp>
        <p:nvSpPr>
          <p:cNvPr name="Freeform 6" id="6"/>
          <p:cNvSpPr/>
          <p:nvPr/>
        </p:nvSpPr>
        <p:spPr>
          <a:xfrm flipH="false" flipV="true" rot="0">
            <a:off x="-340864" y="-190035"/>
            <a:ext cx="4309782" cy="4114800"/>
          </a:xfrm>
          <a:custGeom>
            <a:avLst/>
            <a:gdLst/>
            <a:ahLst/>
            <a:cxnLst/>
            <a:rect r="r" b="b" t="t" l="l"/>
            <a:pathLst>
              <a:path h="4114800" w="4309782">
                <a:moveTo>
                  <a:pt x="0" y="4114800"/>
                </a:moveTo>
                <a:lnTo>
                  <a:pt x="4309782" y="4114800"/>
                </a:lnTo>
                <a:lnTo>
                  <a:pt x="4309782" y="0"/>
                </a:lnTo>
                <a:lnTo>
                  <a:pt x="0" y="0"/>
                </a:lnTo>
                <a:lnTo>
                  <a:pt x="0" y="411480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4290614" y="6096648"/>
            <a:ext cx="4552267" cy="4346314"/>
          </a:xfrm>
          <a:custGeom>
            <a:avLst/>
            <a:gdLst/>
            <a:ahLst/>
            <a:cxnLst/>
            <a:rect r="r" b="b" t="t" l="l"/>
            <a:pathLst>
              <a:path h="4346314" w="4552267">
                <a:moveTo>
                  <a:pt x="4552266" y="0"/>
                </a:moveTo>
                <a:lnTo>
                  <a:pt x="0" y="0"/>
                </a:lnTo>
                <a:lnTo>
                  <a:pt x="0" y="4346314"/>
                </a:lnTo>
                <a:lnTo>
                  <a:pt x="4552266" y="4346314"/>
                </a:lnTo>
                <a:lnTo>
                  <a:pt x="455226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DAHOYK8MMAA</dc:identifier>
  <dcterms:modified xsi:type="dcterms:W3CDTF">2011-08-01T06:04:30Z</dcterms:modified>
  <cp:revision>1</cp:revision>
  <dc:title>jewelery presentation</dc:title>
</cp:coreProperties>
</file>